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5"/>
  </p:handoutMasterIdLst>
  <p:sldIdLst>
    <p:sldId id="585" r:id="rId3"/>
    <p:sldId id="560" r:id="rId5"/>
    <p:sldId id="513" r:id="rId6"/>
    <p:sldId id="576" r:id="rId7"/>
    <p:sldId id="574" r:id="rId8"/>
    <p:sldId id="514" r:id="rId9"/>
    <p:sldId id="559" r:id="rId10"/>
    <p:sldId id="577" r:id="rId11"/>
    <p:sldId id="517" r:id="rId12"/>
    <p:sldId id="521" r:id="rId13"/>
    <p:sldId id="416" r:id="rId14"/>
    <p:sldId id="375" r:id="rId15"/>
    <p:sldId id="406" r:id="rId16"/>
    <p:sldId id="407" r:id="rId17"/>
    <p:sldId id="408" r:id="rId18"/>
    <p:sldId id="376" r:id="rId19"/>
    <p:sldId id="377" r:id="rId20"/>
    <p:sldId id="409" r:id="rId21"/>
    <p:sldId id="553" r:id="rId22"/>
    <p:sldId id="522" r:id="rId23"/>
    <p:sldId id="523" r:id="rId24"/>
    <p:sldId id="524" r:id="rId25"/>
    <p:sldId id="571" r:id="rId26"/>
    <p:sldId id="525" r:id="rId27"/>
    <p:sldId id="526" r:id="rId28"/>
    <p:sldId id="587" r:id="rId29"/>
    <p:sldId id="579" r:id="rId30"/>
    <p:sldId id="527" r:id="rId31"/>
    <p:sldId id="529" r:id="rId32"/>
    <p:sldId id="568" r:id="rId33"/>
    <p:sldId id="588" r:id="rId34"/>
    <p:sldId id="561" r:id="rId35"/>
    <p:sldId id="572" r:id="rId36"/>
    <p:sldId id="562" r:id="rId37"/>
    <p:sldId id="589" r:id="rId38"/>
    <p:sldId id="563" r:id="rId39"/>
    <p:sldId id="591" r:id="rId40"/>
    <p:sldId id="570" r:id="rId41"/>
    <p:sldId id="531" r:id="rId42"/>
    <p:sldId id="432" r:id="rId43"/>
    <p:sldId id="533" r:id="rId44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7" autoAdjust="0"/>
    <p:restoredTop sz="72710" autoAdjust="0"/>
  </p:normalViewPr>
  <p:slideViewPr>
    <p:cSldViewPr>
      <p:cViewPr varScale="1">
        <p:scale>
          <a:sx n="63" d="100"/>
          <a:sy n="63" d="100"/>
        </p:scale>
        <p:origin x="104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80604020202020204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Restrictaions</a:t>
            </a:r>
            <a:r>
              <a:rPr lang="en-US" dirty="0"/>
              <a:t> on domains - unary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 – all solutions at the bottom, worst possible case traverse the entire tree</a:t>
            </a:r>
            <a:endParaRPr lang="en-US" dirty="0"/>
          </a:p>
          <a:p>
            <a:r>
              <a:rPr lang="en-US" dirty="0"/>
              <a:t>DFS – </a:t>
            </a:r>
            <a:r>
              <a:rPr lang="en-US" dirty="0" err="1"/>
              <a:t>podobro</a:t>
            </a:r>
            <a:r>
              <a:rPr lang="en-US" dirty="0"/>
              <a:t> no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kraj</a:t>
            </a:r>
            <a:r>
              <a:rPr lang="en-US" dirty="0"/>
              <a:t> </a:t>
            </a:r>
            <a:r>
              <a:rPr lang="en-US" dirty="0" err="1"/>
              <a:t>otkriva</a:t>
            </a:r>
            <a:r>
              <a:rPr lang="en-US" dirty="0"/>
              <a:t> deka </a:t>
            </a:r>
            <a:r>
              <a:rPr lang="en-US" dirty="0" err="1"/>
              <a:t>nesto</a:t>
            </a:r>
            <a:r>
              <a:rPr lang="en-US" dirty="0"/>
              <a:t> ne e </a:t>
            </a:r>
            <a:r>
              <a:rPr lang="en-US" dirty="0" err="1"/>
              <a:t>vo</a:t>
            </a:r>
            <a:r>
              <a:rPr lang="en-US" dirty="0"/>
              <a:t> 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 blue and propagate the constraint to neighboring ones</a:t>
            </a:r>
            <a:endParaRPr lang="en-US" dirty="0"/>
          </a:p>
          <a:p>
            <a:r>
              <a:rPr lang="en-US" dirty="0" err="1"/>
              <a:t>Nema</a:t>
            </a:r>
            <a:r>
              <a:rPr lang="en-US" dirty="0"/>
              <a:t> da primetime se </a:t>
            </a:r>
            <a:r>
              <a:rPr lang="en-US" dirty="0" err="1"/>
              <a:t>dodeka</a:t>
            </a:r>
            <a:r>
              <a:rPr lang="en-US" dirty="0"/>
              <a:t> ne </a:t>
            </a:r>
            <a:r>
              <a:rPr lang="en-US" dirty="0" err="1"/>
              <a:t>napravime</a:t>
            </a:r>
            <a:r>
              <a:rPr lang="en-US" dirty="0"/>
              <a:t> assign than backtrack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Treba</a:t>
            </a:r>
            <a:r>
              <a:rPr lang="en-US" dirty="0"/>
              <a:t> site </a:t>
            </a:r>
            <a:r>
              <a:rPr lang="en-US" dirty="0" err="1"/>
              <a:t>promenlivi</a:t>
            </a:r>
            <a:r>
              <a:rPr lang="en-US" dirty="0"/>
              <a:t> da se </a:t>
            </a:r>
            <a:r>
              <a:rPr lang="en-US" dirty="0" err="1"/>
              <a:t>dodelat</a:t>
            </a:r>
            <a:r>
              <a:rPr lang="en-US" dirty="0"/>
              <a:t>, </a:t>
            </a:r>
            <a:r>
              <a:rPr lang="en-US" dirty="0" err="1"/>
              <a:t>podobro</a:t>
            </a:r>
            <a:r>
              <a:rPr lang="en-US" dirty="0"/>
              <a:t> da se </a:t>
            </a:r>
            <a:r>
              <a:rPr lang="en-US" dirty="0" err="1"/>
              <a:t>soocime</a:t>
            </a:r>
            <a:r>
              <a:rPr lang="en-US" dirty="0"/>
              <a:t> so </a:t>
            </a:r>
            <a:r>
              <a:rPr lang="en-US" dirty="0" err="1"/>
              <a:t>poteskite</a:t>
            </a:r>
            <a:r>
              <a:rPr lang="en-US" dirty="0"/>
              <a:t> </a:t>
            </a:r>
            <a:r>
              <a:rPr lang="en-US" dirty="0" err="1"/>
              <a:t>situacii</a:t>
            </a:r>
            <a:r>
              <a:rPr lang="en-US" dirty="0"/>
              <a:t> порано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5AA95F-1EB7-C84D-B772-6693E92C1761}" type="slidenum">
              <a:rPr lang="en-US" altLang="en-US" sz="1300" smtClean="0"/>
            </a:fld>
            <a:endParaRPr lang="en-US" altLang="en-US" sz="13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5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The MRV heuristic doesn't help at all in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choosing the first region to color 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in Australia, because initially every region has three legal colors. In this case, the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degree heuristic 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comes in handy. I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It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Attempts To Reduce The Branching Factor 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on future choices by selecting the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variable that is involved in the largest number of constraints 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on other unassigned variables. In Figure 5.1, SA is the variable with highest degree, 5; the other variables have degree 2 or 3, except for T, which has 0.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 In fact,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once SA is chosen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, applying the degree heuristic solves the - problem without any false steps 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endParaRPr lang="en-GB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200" dirty="0">
                <a:ea typeface="MS PGothic" panose="020B0600070205080204" pitchFamily="34" charset="-128"/>
              </a:rPr>
              <a:t>leaves the maximum flexibility for subsequent variable assignments</a:t>
            </a:r>
            <a:endParaRPr lang="en-US" altLang="en-US" sz="1200" dirty="0">
              <a:ea typeface="MS PGothic" panose="020B0600070205080204" pitchFamily="34" charset="-128"/>
            </a:endParaRPr>
          </a:p>
          <a:p>
            <a:r>
              <a:rPr lang="en-US" dirty="0" err="1"/>
              <a:t>Prethodno</a:t>
            </a:r>
            <a:r>
              <a:rPr lang="en-US" dirty="0"/>
              <a:t> </a:t>
            </a:r>
            <a:r>
              <a:rPr lang="en-US" dirty="0" err="1"/>
              <a:t>baravme</a:t>
            </a:r>
            <a:r>
              <a:rPr lang="en-US" dirty="0"/>
              <a:t> </a:t>
            </a:r>
            <a:r>
              <a:rPr lang="en-US" dirty="0" err="1"/>
              <a:t>najteska</a:t>
            </a:r>
            <a:r>
              <a:rPr lang="en-US" dirty="0"/>
              <a:t> </a:t>
            </a:r>
            <a:r>
              <a:rPr lang="en-US" dirty="0" err="1"/>
              <a:t>promenliva</a:t>
            </a:r>
            <a:r>
              <a:rPr lang="en-US" dirty="0"/>
              <a:t> </a:t>
            </a:r>
            <a:r>
              <a:rPr lang="en-US" dirty="0" err="1"/>
              <a:t>sega</a:t>
            </a:r>
            <a:r>
              <a:rPr lang="en-US" dirty="0"/>
              <a:t> </a:t>
            </a:r>
            <a:r>
              <a:rPr lang="en-US" dirty="0" err="1"/>
              <a:t>izberi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e </a:t>
            </a:r>
            <a:r>
              <a:rPr lang="en-US" dirty="0" err="1"/>
              <a:t>najlesen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з</a:t>
            </a:r>
            <a:r>
              <a:rPr lang="en-US" dirty="0" err="1"/>
              <a:t>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Xij</a:t>
            </a:r>
            <a:r>
              <a:rPr lang="en-US" dirty="0"/>
              <a:t> se </a:t>
            </a:r>
            <a:r>
              <a:rPr lang="en-US" dirty="0" err="1"/>
              <a:t>poziciite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tablata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postavi</a:t>
            </a:r>
            <a:r>
              <a:rPr lang="en-US" dirty="0"/>
              <a:t> </a:t>
            </a:r>
            <a:r>
              <a:rPr lang="en-US" dirty="0" err="1"/>
              <a:t>kralicataex</a:t>
            </a:r>
            <a:r>
              <a:rPr lang="en-US" dirty="0"/>
              <a:t>. 4x4</a:t>
            </a:r>
            <a:endParaRPr lang="en-US" dirty="0"/>
          </a:p>
          <a:p>
            <a:r>
              <a:rPr lang="en-US" dirty="0" err="1"/>
              <a:t>Domen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vrdnosti</a:t>
            </a:r>
            <a:r>
              <a:rPr lang="en-US" dirty="0"/>
              <a:t>: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kralica</a:t>
            </a:r>
            <a:endParaRPr lang="en-US" dirty="0"/>
          </a:p>
          <a:p>
            <a:r>
              <a:rPr lang="en-US" dirty="0"/>
              <a:t>Ne </a:t>
            </a:r>
            <a:r>
              <a:rPr lang="en-US" dirty="0" err="1"/>
              <a:t>smees</a:t>
            </a:r>
            <a:r>
              <a:rPr lang="en-US" dirty="0"/>
              <a:t> da </a:t>
            </a:r>
            <a:r>
              <a:rPr lang="en-US" dirty="0" err="1"/>
              <a:t>imas</a:t>
            </a:r>
            <a:r>
              <a:rPr lang="en-US" dirty="0"/>
              <a:t> </a:t>
            </a:r>
            <a:r>
              <a:rPr lang="en-US" dirty="0" err="1"/>
              <a:t>moznost</a:t>
            </a:r>
            <a:r>
              <a:rPr lang="en-US" dirty="0"/>
              <a:t> da </a:t>
            </a:r>
            <a:r>
              <a:rPr lang="en-US" dirty="0" err="1"/>
              <a:t>napagjas</a:t>
            </a:r>
            <a:r>
              <a:rPr lang="en-US" dirty="0"/>
              <a:t> </a:t>
            </a:r>
            <a:r>
              <a:rPr lang="en-US" dirty="0" err="1"/>
              <a:t>vertikalno</a:t>
            </a:r>
            <a:r>
              <a:rPr lang="en-US" dirty="0"/>
              <a:t>, </a:t>
            </a:r>
            <a:r>
              <a:rPr lang="en-US" dirty="0" err="1"/>
              <a:t>horizontalno</a:t>
            </a:r>
            <a:r>
              <a:rPr lang="en-US" dirty="0"/>
              <a:t>,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dijagonala</a:t>
            </a:r>
            <a:endParaRPr lang="en-US" dirty="0"/>
          </a:p>
          <a:p>
            <a:r>
              <a:rPr lang="en-US" dirty="0"/>
              <a:t>(0,0) e </a:t>
            </a:r>
            <a:r>
              <a:rPr lang="en-US" dirty="0" err="1"/>
              <a:t>resenie</a:t>
            </a:r>
            <a:r>
              <a:rPr lang="en-US" dirty="0"/>
              <a:t> </a:t>
            </a:r>
            <a:r>
              <a:rPr lang="en-US" dirty="0" err="1"/>
              <a:t>zatoa</a:t>
            </a:r>
            <a:r>
              <a:rPr lang="en-US" dirty="0"/>
              <a:t> e </a:t>
            </a:r>
            <a:r>
              <a:rPr lang="en-US" dirty="0" err="1"/>
              <a:t>potreben</a:t>
            </a:r>
            <a:r>
              <a:rPr lang="en-US" dirty="0"/>
              <a:t> </a:t>
            </a:r>
            <a:r>
              <a:rPr lang="en-US" dirty="0" err="1"/>
              <a:t>dopolnitelen</a:t>
            </a:r>
            <a:r>
              <a:rPr lang="en-US" dirty="0"/>
              <a:t> </a:t>
            </a:r>
            <a:r>
              <a:rPr lang="en-US" dirty="0" err="1"/>
              <a:t>uslov</a:t>
            </a:r>
            <a:r>
              <a:rPr lang="en-US" dirty="0"/>
              <a:t> so </a:t>
            </a:r>
            <a:r>
              <a:rPr lang="en-US" dirty="0" err="1"/>
              <a:t>sumata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da </a:t>
            </a:r>
            <a:r>
              <a:rPr lang="en-US" dirty="0" err="1"/>
              <a:t>imame</a:t>
            </a:r>
            <a:r>
              <a:rPr lang="en-US" dirty="0"/>
              <a:t> </a:t>
            </a:r>
            <a:r>
              <a:rPr lang="en-US" dirty="0" err="1"/>
              <a:t>resenie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koe</a:t>
            </a:r>
            <a:r>
              <a:rPr lang="en-US" dirty="0"/>
              <a:t> site N </a:t>
            </a:r>
            <a:r>
              <a:rPr lang="en-US" dirty="0" err="1"/>
              <a:t>kralici</a:t>
            </a:r>
            <a:r>
              <a:rPr lang="en-US" dirty="0"/>
              <a:t> se </a:t>
            </a:r>
            <a:r>
              <a:rPr lang="en-US" dirty="0" err="1"/>
              <a:t>postaveni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mesto</a:t>
            </a:r>
            <a:r>
              <a:rPr lang="en-US" dirty="0"/>
              <a:t> </a:t>
            </a:r>
            <a:r>
              <a:rPr lang="en-US" dirty="0" err="1"/>
              <a:t>koe</a:t>
            </a:r>
            <a:r>
              <a:rPr lang="en-US" dirty="0"/>
              <a:t> ne e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sprotivnost</a:t>
            </a:r>
            <a:r>
              <a:rPr lang="en-US" dirty="0"/>
              <a:t> so </a:t>
            </a:r>
            <a:r>
              <a:rPr lang="en-US" dirty="0" err="1"/>
              <a:t>uslovite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Koristime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 deka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kralica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sekoj</a:t>
            </a:r>
            <a:r>
              <a:rPr lang="en-US" dirty="0"/>
              <a:t> red</a:t>
            </a:r>
            <a:endParaRPr lang="en-US" dirty="0"/>
          </a:p>
          <a:p>
            <a:r>
              <a:rPr lang="en-US" dirty="0" err="1"/>
              <a:t>Zatoa</a:t>
            </a:r>
            <a:r>
              <a:rPr lang="en-US" dirty="0"/>
              <a:t> </a:t>
            </a:r>
            <a:r>
              <a:rPr lang="en-US" dirty="0" err="1"/>
              <a:t>varijabli</a:t>
            </a:r>
            <a:r>
              <a:rPr lang="en-US" dirty="0"/>
              <a:t> se </a:t>
            </a:r>
            <a:r>
              <a:rPr lang="en-US" dirty="0" err="1"/>
              <a:t>koloni</a:t>
            </a:r>
            <a:r>
              <a:rPr lang="en-US" dirty="0"/>
              <a:t>, domain </a:t>
            </a:r>
            <a:r>
              <a:rPr lang="en-US" dirty="0" err="1"/>
              <a:t>odnosno</a:t>
            </a:r>
            <a:r>
              <a:rPr lang="en-US" dirty="0"/>
              <a:t> oblast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mozni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: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kolona</a:t>
            </a:r>
            <a:endParaRPr lang="en-US" dirty="0"/>
          </a:p>
          <a:p>
            <a:r>
              <a:rPr lang="en-US" dirty="0"/>
              <a:t>(1,2) ne e </a:t>
            </a:r>
            <a:r>
              <a:rPr lang="en-US" dirty="0" err="1"/>
              <a:t>dozvoliva</a:t>
            </a:r>
            <a:r>
              <a:rPr lang="en-US" dirty="0"/>
              <a:t> </a:t>
            </a:r>
            <a:r>
              <a:rPr lang="en-US" dirty="0" err="1"/>
              <a:t>kombinacija</a:t>
            </a:r>
            <a:r>
              <a:rPr lang="en-US" dirty="0"/>
              <a:t> </a:t>
            </a:r>
            <a:r>
              <a:rPr lang="en-US" dirty="0" err="1"/>
              <a:t>bidejki</a:t>
            </a:r>
            <a:r>
              <a:rPr lang="en-US" dirty="0"/>
              <a:t> </a:t>
            </a:r>
            <a:r>
              <a:rPr lang="en-US" dirty="0" err="1"/>
              <a:t>protivreci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uslovot</a:t>
            </a:r>
            <a:r>
              <a:rPr lang="en-US" dirty="0"/>
              <a:t> </a:t>
            </a:r>
            <a:r>
              <a:rPr lang="en-US" dirty="0" err="1"/>
              <a:t>odnsono</a:t>
            </a:r>
            <a:r>
              <a:rPr lang="en-US" dirty="0"/>
              <a:t> </a:t>
            </a:r>
            <a:r>
              <a:rPr lang="en-US" dirty="0" err="1"/>
              <a:t>kralicite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napagjaat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dijagonala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reprezentacija</a:t>
            </a:r>
            <a:r>
              <a:rPr lang="en-US" dirty="0"/>
              <a:t> an CSP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0=7, R=4, W=6, U=2, T=8, F=1; 867 + 867 = 1734</a:t>
            </a:r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J. A. H. Hunter's addition 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The column AAA suggests A=0 or A=9.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E+A+E = E + 10</a:t>
            </a:r>
            <a:endParaRPr lang="en-US" altLang="en-US" b="1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But column EAEE indicates that A+E=10, hence the only acceptable value for "A" is 9, with E=1.  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Replacing all "A's" with 9 and all "E's" with 1, we get 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..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procedure 3: column TCK shows that T+C=K and no carry, hence "K" must be a high valued digit. So we enter the list obtained through procedure 1 from the high side, assigning "8" to the base variable "K".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Knowing that K+C=8, if K=8 then C=0. But this is an unacceptable value for "C", because the addend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"CAKE" would become "0981" 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and cryptarithmetic conventions say that no number can start with zero. So, we must close this cycle and begin cycle #2.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Letter repetition in columns KKT and TCK allows us to set up the following algebraic system of equations: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91ED348-C26F-4944-92E2-139DA56AEECE}" type="slidenum">
              <a:rPr lang="en-US" altLang="en-US" sz="1300" smtClean="0"/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J. A. H. Hunter's addition 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Cycle #2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Conflicting values for variables are noted within square brackets.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CYCLE #2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, procedure 3: assigning "7" to the letter "K" we get C=1 because K+C=8. This is an unacceptable value for "C" considering that we have already fixed E=1. Again we have to close the current cycle and go to cycle #3, with the setup and table showing: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CYCLE #3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, procedure 3: assigning "6" to the letter "K" we get C=2 because K+C=8. Testing these values for "K" and "C" in the column TCK, we get C3+T+2+=6 making T=3.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Now, testing T in column KKT, we would obtain C1+K+K=T+10 or 1+6+6=T+10, making T=3. This is an acceptable value for T, confirming the previous value T=3 we had already found.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So, we have got the final solution to the problem, stopping the routine </a:t>
            </a:r>
            <a:r>
              <a:rPr lang="en-US" altLang="en-US" b="1" dirty="0">
                <a:latin typeface="Arial" panose="02080604020202020204" pitchFamily="34" charset="0"/>
                <a:ea typeface="MS PGothic" panose="020B0600070205080204" pitchFamily="34" charset="-128"/>
              </a:rPr>
              <a:t>"generate-and-test"</a:t>
            </a:r>
            <a:r>
              <a:rPr lang="en-US" altLang="en-US" dirty="0">
                <a:latin typeface="Arial" panose="02080604020202020204" pitchFamily="34" charset="0"/>
                <a:ea typeface="MS PGothic" panose="020B0600070205080204" pitchFamily="34" charset="-128"/>
              </a:rPr>
              <a:t>.</a:t>
            </a:r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  <a:p>
            <a:endParaRPr lang="en-US" altLang="en-US" dirty="0">
              <a:latin typeface="Arial" panose="0208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5B9B964-E939-F44A-B203-2C52800E1CC3}" type="slidenum">
              <a:rPr lang="en-US" altLang="en-US" sz="1300" smtClean="0"/>
            </a:fld>
            <a:endParaRPr lang="en-US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103632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143000"/>
            <a:ext cx="1046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3733800"/>
            <a:ext cx="1046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4" tIns="45718" rIns="91434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4" tIns="45718" rIns="91434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4" tIns="45718" rIns="91434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4" tIns="45718" rIns="91434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4" tIns="45718" rIns="91434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35.png"/><Relationship Id="rId7" Type="http://schemas.openxmlformats.org/officeDocument/2006/relationships/tags" Target="../tags/tag22.xml"/><Relationship Id="rId6" Type="http://schemas.openxmlformats.org/officeDocument/2006/relationships/image" Target="../media/image34.png"/><Relationship Id="rId5" Type="http://schemas.openxmlformats.org/officeDocument/2006/relationships/tags" Target="../tags/tag21.xml"/><Relationship Id="rId4" Type="http://schemas.openxmlformats.org/officeDocument/2006/relationships/image" Target="../media/image33.png"/><Relationship Id="rId3" Type="http://schemas.openxmlformats.org/officeDocument/2006/relationships/tags" Target="../tags/tag20.xml"/><Relationship Id="rId2" Type="http://schemas.openxmlformats.org/officeDocument/2006/relationships/image" Target="../media/image32.wmf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tags" Target="../tags/tag24.xml"/><Relationship Id="rId10" Type="http://schemas.openxmlformats.org/officeDocument/2006/relationships/image" Target="../media/image36.png"/><Relationship Id="rId1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tags" Target="../tags/tag26.xml"/><Relationship Id="rId2" Type="http://schemas.openxmlformats.org/officeDocument/2006/relationships/image" Target="../media/image42.png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wm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wmf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wmf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4.xml"/><Relationship Id="rId7" Type="http://schemas.openxmlformats.org/officeDocument/2006/relationships/image" Target="../media/image10.png"/><Relationship Id="rId6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tags" Target="../tags/tag2.xml"/><Relationship Id="rId3" Type="http://schemas.openxmlformats.org/officeDocument/2006/relationships/image" Target="../media/image8.png"/><Relationship Id="rId2" Type="http://schemas.openxmlformats.org/officeDocument/2006/relationships/tags" Target="../tags/tag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tags" Target="../tags/tag5.xml"/><Relationship Id="rId1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9.xml"/><Relationship Id="rId7" Type="http://schemas.openxmlformats.org/officeDocument/2006/relationships/image" Target="../media/image17.png"/><Relationship Id="rId6" Type="http://schemas.openxmlformats.org/officeDocument/2006/relationships/tags" Target="../tags/tag8.xml"/><Relationship Id="rId5" Type="http://schemas.openxmlformats.org/officeDocument/2006/relationships/image" Target="../media/image16.png"/><Relationship Id="rId4" Type="http://schemas.openxmlformats.org/officeDocument/2006/relationships/tags" Target="../tags/tag7.xml"/><Relationship Id="rId3" Type="http://schemas.openxmlformats.org/officeDocument/2006/relationships/image" Target="../media/image15.png"/><Relationship Id="rId2" Type="http://schemas.openxmlformats.org/officeDocument/2006/relationships/tags" Target="../tags/tag6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0.png"/><Relationship Id="rId11" Type="http://schemas.openxmlformats.org/officeDocument/2006/relationships/tags" Target="../tags/tag10.xml"/><Relationship Id="rId10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24.png"/><Relationship Id="rId7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tags" Target="../tags/tag13.xml"/><Relationship Id="rId4" Type="http://schemas.openxmlformats.org/officeDocument/2006/relationships/image" Target="../media/image22.png"/><Relationship Id="rId3" Type="http://schemas.openxmlformats.org/officeDocument/2006/relationships/tags" Target="../tags/tag12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9" Type="http://schemas.openxmlformats.org/officeDocument/2006/relationships/image" Target="../media/image29.png"/><Relationship Id="rId18" Type="http://schemas.openxmlformats.org/officeDocument/2006/relationships/tags" Target="../tags/tag19.xml"/><Relationship Id="rId17" Type="http://schemas.openxmlformats.org/officeDocument/2006/relationships/image" Target="../media/image28.png"/><Relationship Id="rId16" Type="http://schemas.openxmlformats.org/officeDocument/2006/relationships/tags" Target="../tags/tag18.xml"/><Relationship Id="rId15" Type="http://schemas.openxmlformats.org/officeDocument/2006/relationships/image" Target="../media/image27.png"/><Relationship Id="rId14" Type="http://schemas.openxmlformats.org/officeDocument/2006/relationships/tags" Target="../tags/tag17.xml"/><Relationship Id="rId13" Type="http://schemas.openxmlformats.org/officeDocument/2006/relationships/image" Target="../media/image26.png"/><Relationship Id="rId12" Type="http://schemas.openxmlformats.org/officeDocument/2006/relationships/tags" Target="../tags/tag16.xml"/><Relationship Id="rId11" Type="http://schemas.openxmlformats.org/officeDocument/2006/relationships/image" Target="../media/image25.png"/><Relationship Id="rId10" Type="http://schemas.openxmlformats.org/officeDocument/2006/relationships/tags" Target="../tags/tag15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  <a:endParaRPr lang="en-US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  <a:endParaRPr lang="en-US" sz="2800" dirty="0"/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MS PGothic" panose="020B0600070205080204" pitchFamily="34" charset="-128"/>
              </a:rPr>
              <a:t>Crypto-arithmetic</a:t>
            </a:r>
            <a:endParaRPr lang="en-GB" altLang="en-US" sz="3600">
              <a:ea typeface="MS PGothic" panose="020B0600070205080204" pitchFamily="34" charset="-128"/>
            </a:endParaRP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8964" y="1389064"/>
            <a:ext cx="8809037" cy="5468937"/>
          </a:xfrm>
        </p:spPr>
        <p:txBody>
          <a:bodyPr/>
          <a:lstStyle/>
          <a:p>
            <a:r>
              <a:rPr lang="en-US" altLang="en-US" sz="2800">
                <a:ea typeface="MS PGothic" panose="020B0600070205080204" pitchFamily="34" charset="-128"/>
              </a:rPr>
              <a:t>Crypto-arithmetic problems are a type of mathematical puzzles in which numbers are substituted with letters or other symbols</a:t>
            </a:r>
            <a:r>
              <a:rPr lang="bg-BG" altLang="en-US" sz="2800">
                <a:ea typeface="MS PGothic" panose="020B0600070205080204" pitchFamily="34" charset="-128"/>
              </a:rPr>
              <a:t>.</a:t>
            </a:r>
            <a:endParaRPr lang="en-US" altLang="en-US" sz="2800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ea typeface="MS PGothic" panose="020B0600070205080204" pitchFamily="34" charset="-128"/>
              </a:rPr>
              <a:t>	</a:t>
            </a:r>
            <a:endParaRPr lang="en-US" altLang="en-US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ea typeface="MS PGothic" panose="020B0600070205080204" pitchFamily="34" charset="-128"/>
              </a:rPr>
              <a:t>    	        S E  N D</a:t>
            </a:r>
            <a:endParaRPr lang="da-DK" altLang="en-US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t-BR" altLang="en-US">
                <a:ea typeface="MS PGothic" panose="020B0600070205080204" pitchFamily="34" charset="-128"/>
              </a:rPr>
              <a:t>          +    M O R E</a:t>
            </a:r>
            <a:endParaRPr lang="en-US" altLang="en-US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ea typeface="MS PGothic" panose="020B0600070205080204" pitchFamily="34" charset="-128"/>
              </a:rPr>
              <a:t>          ------------------</a:t>
            </a:r>
            <a:endParaRPr lang="en-US" altLang="en-US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t-BR" altLang="en-US">
                <a:ea typeface="MS PGothic" panose="020B0600070205080204" pitchFamily="34" charset="-128"/>
              </a:rPr>
              <a:t>             M O N E Y</a:t>
            </a:r>
            <a:endParaRPr lang="en-US" altLang="en-US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endParaRPr lang="bg-BG" altLang="en-US">
              <a:ea typeface="MS PGothic" panose="020B0600070205080204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1563" y="3319464"/>
            <a:ext cx="3776662" cy="235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da-DK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            	9  5  6  7</a:t>
            </a:r>
            <a:endParaRPr lang="da-DK" sz="3200" kern="0" dirty="0">
              <a:solidFill>
                <a:srgbClr val="000000"/>
              </a:solidFill>
              <a:ea typeface="MS PGothic" charset="0"/>
              <a:cs typeface="MS PGothic" charset="0"/>
            </a:endParaRPr>
          </a:p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pt-BR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          +    </a:t>
            </a:r>
            <a:r>
              <a:rPr lang="en-US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1  0  8  5</a:t>
            </a:r>
            <a:endParaRPr lang="en-US" sz="3200" kern="0" dirty="0">
              <a:solidFill>
                <a:srgbClr val="000000"/>
              </a:solidFill>
              <a:ea typeface="MS PGothic" charset="0"/>
              <a:cs typeface="MS PGothic" charset="0"/>
            </a:endParaRPr>
          </a:p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en-US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          ------------------</a:t>
            </a:r>
            <a:endParaRPr lang="en-US" sz="3200" kern="0" dirty="0">
              <a:solidFill>
                <a:srgbClr val="000000"/>
              </a:solidFill>
              <a:ea typeface="MS PGothic" charset="0"/>
              <a:cs typeface="MS PGothic" charset="0"/>
            </a:endParaRPr>
          </a:p>
          <a:p>
            <a:pPr marL="342900" indent="-342900">
              <a:spcBef>
                <a:spcPct val="20000"/>
              </a:spcBef>
              <a:buClr>
                <a:srgbClr val="322783"/>
              </a:buClr>
              <a:buSzPct val="75000"/>
              <a:defRPr/>
            </a:pPr>
            <a:r>
              <a:rPr lang="pt-BR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             </a:t>
            </a:r>
            <a:r>
              <a:rPr lang="en-US" sz="3200" kern="0" dirty="0">
                <a:solidFill>
                  <a:srgbClr val="000000"/>
                </a:solidFill>
                <a:ea typeface="MS PGothic" charset="0"/>
                <a:cs typeface="MS PGothic" charset="0"/>
              </a:rPr>
              <a:t>1  0  6  5 2</a:t>
            </a:r>
            <a:endParaRPr lang="en-US" dirty="0">
              <a:latin typeface="Arial" panose="02080604020202020204" pitchFamily="34" charset="0"/>
              <a:ea typeface="MS PGothic" charset="0"/>
              <a:cs typeface="MS PGothic" charset="0"/>
            </a:endParaRPr>
          </a:p>
        </p:txBody>
      </p:sp>
      <p:sp>
        <p:nvSpPr>
          <p:cNvPr id="6" name="Right Arrow 5"/>
          <p:cNvSpPr>
            <a:spLocks noChangeArrowheads="1"/>
          </p:cNvSpPr>
          <p:nvPr/>
        </p:nvSpPr>
        <p:spPr bwMode="auto">
          <a:xfrm>
            <a:off x="5856289" y="405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MS PGothic" panose="020B0600070205080204" pitchFamily="34" charset="-128"/>
              </a:rPr>
              <a:t>Solving directions</a:t>
            </a:r>
            <a:endParaRPr lang="en-GB" altLang="en-US" sz="3600">
              <a:ea typeface="MS PGothic" panose="020B0600070205080204" pitchFamily="34" charset="-128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4700" y="1771650"/>
            <a:ext cx="8229600" cy="46815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Rules</a:t>
            </a:r>
            <a:r>
              <a:rPr lang="bg-BG" altLang="en-US" sz="2800">
                <a:ea typeface="MS PGothic" panose="020B0600070205080204" pitchFamily="34" charset="-128"/>
              </a:rPr>
              <a:t>:</a:t>
            </a:r>
            <a:endParaRPr lang="bg-BG" altLang="en-US" sz="2800">
              <a:ea typeface="MS PGothic" panose="020B0600070205080204" pitchFamily="34" charset="-128"/>
            </a:endParaRPr>
          </a:p>
          <a:p>
            <a:pPr marL="0" indent="0"/>
            <a:r>
              <a:rPr lang="en-US" altLang="en-US" sz="2400">
                <a:ea typeface="MS PGothic" panose="020B0600070205080204" pitchFamily="34" charset="-128"/>
              </a:rPr>
              <a:t> Every letter or symbol can substitute only one digit</a:t>
            </a:r>
            <a:r>
              <a:rPr lang="bg-BG" altLang="en-US" sz="2400">
                <a:ea typeface="MS PGothic" panose="020B0600070205080204" pitchFamily="34" charset="-128"/>
              </a:rPr>
              <a:t>;</a:t>
            </a:r>
            <a:endParaRPr lang="bg-BG" altLang="en-US" sz="2400">
              <a:ea typeface="MS PGothic" panose="020B0600070205080204" pitchFamily="34" charset="-128"/>
            </a:endParaRPr>
          </a:p>
          <a:p>
            <a:pPr marL="0" indent="0"/>
            <a:r>
              <a:rPr lang="en-US" altLang="en-US" sz="2400">
                <a:ea typeface="MS PGothic" panose="020B0600070205080204" pitchFamily="34" charset="-128"/>
              </a:rPr>
              <a:t> When all letters are substituted with their corresponding digit, the resulting arithmetic operation should be correct</a:t>
            </a:r>
            <a:r>
              <a:rPr lang="bg-BG" altLang="en-US" sz="2400">
                <a:ea typeface="MS PGothic" panose="020B0600070205080204" pitchFamily="34" charset="-128"/>
              </a:rPr>
              <a:t>;</a:t>
            </a:r>
            <a:endParaRPr lang="bg-BG" altLang="en-US" sz="2400">
              <a:ea typeface="MS PGothic" panose="020B0600070205080204" pitchFamily="34" charset="-128"/>
            </a:endParaRPr>
          </a:p>
          <a:p>
            <a:pPr marL="0" indent="0"/>
            <a:r>
              <a:rPr lang="en-US" altLang="en-US" sz="2400">
                <a:ea typeface="MS PGothic" panose="020B0600070205080204" pitchFamily="34" charset="-128"/>
              </a:rPr>
              <a:t> The number base is usually 10</a:t>
            </a:r>
            <a:r>
              <a:rPr lang="bg-BG" altLang="en-US" sz="2400">
                <a:ea typeface="MS PGothic" panose="020B0600070205080204" pitchFamily="34" charset="-128"/>
              </a:rPr>
              <a:t>;</a:t>
            </a:r>
            <a:endParaRPr lang="bg-BG" altLang="en-US" sz="2400">
              <a:ea typeface="MS PGothic" panose="020B0600070205080204" pitchFamily="34" charset="-128"/>
            </a:endParaRPr>
          </a:p>
          <a:p>
            <a:pPr marL="0" indent="0"/>
            <a:r>
              <a:rPr lang="en-US" altLang="en-US" sz="2400">
                <a:ea typeface="MS PGothic" panose="020B0600070205080204" pitchFamily="34" charset="-128"/>
              </a:rPr>
              <a:t> Numbers cannot have a leading 0</a:t>
            </a:r>
            <a:r>
              <a:rPr lang="bg-BG" altLang="en-US" sz="2400">
                <a:ea typeface="MS PGothic" panose="020B0600070205080204" pitchFamily="34" charset="-128"/>
              </a:rPr>
              <a:t>;</a:t>
            </a:r>
            <a:endParaRPr lang="bg-BG" altLang="en-US" sz="2400">
              <a:ea typeface="MS PGothic" panose="020B0600070205080204" pitchFamily="34" charset="-128"/>
            </a:endParaRPr>
          </a:p>
          <a:p>
            <a:pPr marL="0" indent="0"/>
            <a:r>
              <a:rPr lang="en-US" altLang="en-US" sz="2400">
                <a:ea typeface="MS PGothic" panose="020B0600070205080204" pitchFamily="34" charset="-128"/>
              </a:rPr>
              <a:t> There can be ONLY ONE solution to the problem</a:t>
            </a:r>
            <a:r>
              <a:rPr lang="bg-BG" altLang="en-US" sz="2400">
                <a:ea typeface="MS PGothic" panose="020B0600070205080204" pitchFamily="34" charset="-128"/>
              </a:rPr>
              <a:t>.</a:t>
            </a:r>
            <a:endParaRPr lang="bg-BG" altLang="en-US" sz="240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Finding</a:t>
            </a:r>
            <a:r>
              <a:rPr lang="bg-BG" altLang="en-US">
                <a:ea typeface="MS PGothic" panose="020B0600070205080204" pitchFamily="34" charset="-128"/>
              </a:rPr>
              <a:t> </a:t>
            </a:r>
            <a:r>
              <a:rPr lang="en-US" altLang="en-US">
                <a:ea typeface="MS PGothic" panose="020B0600070205080204" pitchFamily="34" charset="-128"/>
              </a:rPr>
              <a:t>“</a:t>
            </a:r>
            <a:r>
              <a:rPr lang="en-US" altLang="ja-JP">
                <a:ea typeface="MS PGothic" panose="020B0600070205080204" pitchFamily="34" charset="-128"/>
              </a:rPr>
              <a:t>0</a:t>
            </a:r>
            <a:r>
              <a:rPr lang="en-US" altLang="en-US">
                <a:ea typeface="MS PGothic" panose="020B0600070205080204" pitchFamily="34" charset="-128"/>
              </a:rPr>
              <a:t>”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0550" y="1760538"/>
            <a:ext cx="8472488" cy="46085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>
                <a:ea typeface="MS PGothic" panose="020B0600070205080204" pitchFamily="34" charset="-128"/>
              </a:rPr>
              <a:t>We start with</a:t>
            </a:r>
            <a:r>
              <a:rPr lang="bg-BG" altLang="en-US" sz="2400">
                <a:ea typeface="MS PGothic" panose="020B0600070205080204" pitchFamily="34" charset="-128"/>
              </a:rPr>
              <a:t> 0, 1 </a:t>
            </a:r>
            <a:r>
              <a:rPr lang="en-US" altLang="en-US" sz="2400">
                <a:ea typeface="MS PGothic" panose="020B0600070205080204" pitchFamily="34" charset="-128"/>
              </a:rPr>
              <a:t>and</a:t>
            </a:r>
            <a:r>
              <a:rPr lang="bg-BG" altLang="en-US" sz="2400">
                <a:ea typeface="MS PGothic" panose="020B0600070205080204" pitchFamily="34" charset="-128"/>
              </a:rPr>
              <a:t> 9.</a:t>
            </a: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>
                <a:ea typeface="MS PGothic" panose="020B0600070205080204" pitchFamily="34" charset="-128"/>
              </a:rPr>
              <a:t>One strategy for finding </a:t>
            </a:r>
            <a:r>
              <a:rPr lang="bg-BG" altLang="en-US" sz="2400">
                <a:ea typeface="MS PGothic" panose="020B0600070205080204" pitchFamily="34" charset="-128"/>
              </a:rPr>
              <a:t>0 </a:t>
            </a:r>
            <a:r>
              <a:rPr lang="en-US" altLang="en-US" sz="2400">
                <a:ea typeface="MS PGothic" panose="020B0600070205080204" pitchFamily="34" charset="-128"/>
              </a:rPr>
              <a:t>or</a:t>
            </a:r>
            <a:r>
              <a:rPr lang="bg-BG" altLang="en-US" sz="2400">
                <a:ea typeface="MS PGothic" panose="020B0600070205080204" pitchFamily="34" charset="-128"/>
              </a:rPr>
              <a:t> 9 </a:t>
            </a:r>
            <a:r>
              <a:rPr lang="en-US" altLang="en-US" sz="2400">
                <a:ea typeface="MS PGothic" panose="020B0600070205080204" pitchFamily="34" charset="-128"/>
              </a:rPr>
              <a:t>is to find columns with two or more same letters</a:t>
            </a:r>
            <a:r>
              <a:rPr lang="bg-BG" altLang="en-US" sz="2400">
                <a:ea typeface="MS PGothic" panose="020B0600070205080204" pitchFamily="34" charset="-128"/>
              </a:rPr>
              <a:t>.</a:t>
            </a:r>
            <a:endParaRPr lang="bg-BG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endParaRPr lang="bg-BG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>
                <a:ea typeface="MS PGothic" panose="020B0600070205080204" pitchFamily="34" charset="-128"/>
              </a:rPr>
              <a:t>Columns like</a:t>
            </a:r>
            <a:r>
              <a:rPr lang="bg-BG" altLang="en-US" sz="2400">
                <a:ea typeface="MS PGothic" panose="020B0600070205080204" pitchFamily="34" charset="-128"/>
              </a:rPr>
              <a:t> А + А = А и </a:t>
            </a:r>
            <a:r>
              <a:rPr lang="en-US" altLang="en-US" sz="2400">
                <a:ea typeface="MS PGothic" panose="020B0600070205080204" pitchFamily="34" charset="-128"/>
              </a:rPr>
              <a:t>B</a:t>
            </a:r>
            <a:r>
              <a:rPr lang="bg-BG" altLang="en-US" sz="2400">
                <a:ea typeface="MS PGothic" panose="020B0600070205080204" pitchFamily="34" charset="-128"/>
              </a:rPr>
              <a:t> + А = </a:t>
            </a:r>
            <a:r>
              <a:rPr lang="en-US" altLang="en-US" sz="2400">
                <a:ea typeface="MS PGothic" panose="020B0600070205080204" pitchFamily="34" charset="-128"/>
              </a:rPr>
              <a:t>B</a:t>
            </a:r>
            <a:r>
              <a:rPr lang="bg-BG" altLang="en-US" sz="2400">
                <a:ea typeface="MS PGothic" panose="020B0600070205080204" pitchFamily="34" charset="-128"/>
              </a:rPr>
              <a:t> </a:t>
            </a:r>
            <a:r>
              <a:rPr lang="en-US" altLang="en-US" sz="2400">
                <a:ea typeface="MS PGothic" panose="020B0600070205080204" pitchFamily="34" charset="-128"/>
              </a:rPr>
              <a:t>might suggest that</a:t>
            </a:r>
            <a:r>
              <a:rPr lang="bg-BG" altLang="en-US" sz="2400">
                <a:ea typeface="MS PGothic" panose="020B0600070205080204" pitchFamily="34" charset="-128"/>
              </a:rPr>
              <a:t> А=0.</a:t>
            </a:r>
            <a:r>
              <a:rPr lang="en-US" altLang="en-US" sz="2400">
                <a:ea typeface="MS PGothic" panose="020B0600070205080204" pitchFamily="34" charset="-128"/>
              </a:rPr>
              <a:t> The column position is important.</a:t>
            </a: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ea typeface="MS PGothic" panose="020B0600070205080204" pitchFamily="34" charset="-128"/>
              </a:rPr>
              <a:t>     * * * A            * * * B</a:t>
            </a: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ea typeface="MS PGothic" panose="020B0600070205080204" pitchFamily="34" charset="-128"/>
              </a:rPr>
              <a:t>  + * * * A         + * * * A</a:t>
            </a: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ea typeface="MS PGothic" panose="020B0600070205080204" pitchFamily="34" charset="-128"/>
              </a:rPr>
              <a:t>     -------             -------</a:t>
            </a:r>
            <a:endParaRPr lang="en-US" altLang="en-US" sz="24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ea typeface="MS PGothic" panose="020B0600070205080204" pitchFamily="34" charset="-128"/>
              </a:rPr>
              <a:t>     * * * A            * * * B</a:t>
            </a:r>
            <a:endParaRPr lang="bg-BG" altLang="en-US" sz="240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Finding</a:t>
            </a:r>
            <a:r>
              <a:rPr lang="bg-BG" altLang="en-US">
                <a:ea typeface="MS PGothic" panose="020B0600070205080204" pitchFamily="34" charset="-128"/>
              </a:rPr>
              <a:t> </a:t>
            </a:r>
            <a:r>
              <a:rPr lang="en-US" altLang="en-US">
                <a:ea typeface="MS PGothic" panose="020B0600070205080204" pitchFamily="34" charset="-128"/>
              </a:rPr>
              <a:t>“0”/”9”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0550" y="1760538"/>
            <a:ext cx="8472488" cy="46085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3100">
                <a:ea typeface="MS PGothic" panose="020B0600070205080204" pitchFamily="34" charset="-128"/>
              </a:rPr>
              <a:t>However</a:t>
            </a:r>
            <a:r>
              <a:rPr lang="bg-BG" altLang="en-US" sz="3100">
                <a:ea typeface="MS PGothic" panose="020B0600070205080204" pitchFamily="34" charset="-128"/>
              </a:rPr>
              <a:t>, </a:t>
            </a:r>
            <a:r>
              <a:rPr lang="en-US" altLang="en-US" sz="3100">
                <a:ea typeface="MS PGothic" panose="020B0600070205080204" pitchFamily="34" charset="-128"/>
              </a:rPr>
              <a:t>if these columns are not positioned as in the previous example, it might be that </a:t>
            </a:r>
            <a:r>
              <a:rPr lang="bg-BG" altLang="en-US" sz="3100">
                <a:ea typeface="MS PGothic" panose="020B0600070205080204" pitchFamily="34" charset="-128"/>
              </a:rPr>
              <a:t>А=0, </a:t>
            </a:r>
            <a:r>
              <a:rPr lang="en-US" altLang="en-US" sz="3100">
                <a:ea typeface="MS PGothic" panose="020B0600070205080204" pitchFamily="34" charset="-128"/>
              </a:rPr>
              <a:t>but also</a:t>
            </a:r>
            <a:r>
              <a:rPr lang="bg-BG" altLang="en-US" sz="3100">
                <a:ea typeface="MS PGothic" panose="020B0600070205080204" pitchFamily="34" charset="-128"/>
              </a:rPr>
              <a:t> А=9.</a:t>
            </a:r>
            <a:endParaRPr lang="bg-BG" altLang="en-US" sz="31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3100">
                <a:ea typeface="MS PGothic" panose="020B0600070205080204" pitchFamily="34" charset="-128"/>
              </a:rPr>
              <a:t>It depends on whether a 1 was carried over from previous column</a:t>
            </a:r>
            <a:endParaRPr lang="bg-BG" altLang="en-US" sz="3100">
              <a:ea typeface="MS PGothic" panose="020B060007020508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bg-BG" altLang="en-US" sz="2700">
                <a:ea typeface="MS PGothic" panose="020B0600070205080204" pitchFamily="34" charset="-128"/>
              </a:rPr>
              <a:t>9</a:t>
            </a:r>
            <a:r>
              <a:rPr lang="en-US" altLang="en-US" sz="2700">
                <a:ea typeface="MS PGothic" panose="020B0600070205080204" pitchFamily="34" charset="-128"/>
              </a:rPr>
              <a:t>+1=10 which in the current column is interpreted as 0</a:t>
            </a:r>
            <a:r>
              <a:rPr lang="bg-BG" altLang="en-US" sz="2300">
                <a:ea typeface="MS PGothic" panose="020B0600070205080204" pitchFamily="34" charset="-128"/>
              </a:rPr>
              <a:t>.</a:t>
            </a:r>
            <a:endParaRPr lang="bg-BG" altLang="en-US" sz="23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7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700">
                <a:ea typeface="MS PGothic" panose="020B0600070205080204" pitchFamily="34" charset="-128"/>
              </a:rPr>
              <a:t>     * A * *           * B * *</a:t>
            </a:r>
            <a:endParaRPr lang="en-US" altLang="en-US" sz="27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700">
                <a:ea typeface="MS PGothic" panose="020B0600070205080204" pitchFamily="34" charset="-128"/>
              </a:rPr>
              <a:t>  + * A * *        + * A * *</a:t>
            </a:r>
            <a:endParaRPr lang="en-US" altLang="en-US" sz="27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700">
                <a:ea typeface="MS PGothic" panose="020B0600070205080204" pitchFamily="34" charset="-128"/>
              </a:rPr>
              <a:t>      -------             -------</a:t>
            </a:r>
            <a:endParaRPr lang="en-US" altLang="en-US" sz="2700">
              <a:ea typeface="MS PGothic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700">
                <a:ea typeface="MS PGothic" panose="020B0600070205080204" pitchFamily="34" charset="-128"/>
              </a:rPr>
              <a:t>      * A * *          * B * *</a:t>
            </a:r>
            <a:endParaRPr lang="bg-BG" altLang="en-US" sz="2700" b="1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Finding</a:t>
            </a:r>
            <a:r>
              <a:rPr lang="bg-BG" altLang="en-US">
                <a:ea typeface="MS PGothic" panose="020B0600070205080204" pitchFamily="34" charset="-128"/>
              </a:rPr>
              <a:t> </a:t>
            </a:r>
            <a:r>
              <a:rPr lang="en-US" altLang="en-US">
                <a:ea typeface="MS PGothic" panose="020B0600070205080204" pitchFamily="34" charset="-128"/>
              </a:rPr>
              <a:t>“</a:t>
            </a:r>
            <a:r>
              <a:rPr lang="bg-BG" altLang="ja-JP">
                <a:ea typeface="MS PGothic" panose="020B0600070205080204" pitchFamily="34" charset="-128"/>
              </a:rPr>
              <a:t>1</a:t>
            </a:r>
            <a:r>
              <a:rPr lang="en-US" altLang="en-US">
                <a:ea typeface="MS PGothic" panose="020B0600070205080204" pitchFamily="34" charset="-128"/>
              </a:rPr>
              <a:t>”</a:t>
            </a:r>
            <a:endParaRPr lang="bg-BG" altLang="en-US">
              <a:ea typeface="MS PGothic" panose="020B0600070205080204" pitchFamily="34" charset="-128"/>
            </a:endParaRP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0550" y="1760538"/>
            <a:ext cx="8472488" cy="4608512"/>
          </a:xfrm>
        </p:spPr>
        <p:txBody>
          <a:bodyPr/>
          <a:lstStyle/>
          <a:p>
            <a:r>
              <a:rPr lang="en-US" altLang="en-US" sz="3000" dirty="0">
                <a:ea typeface="MS PGothic" panose="020B0600070205080204" pitchFamily="34" charset="-128"/>
              </a:rPr>
              <a:t>The leftmost digit in the resulting number, if the result has more digits than the numbers being added</a:t>
            </a:r>
            <a:endParaRPr lang="bg-BG" altLang="en-US" sz="3000" dirty="0">
              <a:ea typeface="MS PGothic" panose="020B0600070205080204" pitchFamily="34" charset="-128"/>
            </a:endParaRPr>
          </a:p>
          <a:p>
            <a:r>
              <a:rPr lang="en-US" altLang="en-US" sz="3000" dirty="0">
                <a:ea typeface="MS PGothic" panose="020B0600070205080204" pitchFamily="34" charset="-128"/>
              </a:rPr>
              <a:t>In the first puzzle </a:t>
            </a:r>
            <a:r>
              <a:rPr lang="bg-BG" altLang="en-US" sz="3000" dirty="0" err="1">
                <a:ea typeface="MS PGothic" panose="020B0600070205080204" pitchFamily="34" charset="-128"/>
              </a:rPr>
              <a:t>М</a:t>
            </a:r>
            <a:r>
              <a:rPr lang="bg-BG" altLang="en-US" sz="3000" dirty="0">
                <a:ea typeface="MS PGothic" panose="020B0600070205080204" pitchFamily="34" charset="-128"/>
              </a:rPr>
              <a:t> </a:t>
            </a:r>
            <a:r>
              <a:rPr lang="en-US" altLang="en-US" sz="3000" dirty="0">
                <a:ea typeface="MS PGothic" panose="020B0600070205080204" pitchFamily="34" charset="-128"/>
              </a:rPr>
              <a:t>can only be</a:t>
            </a:r>
            <a:r>
              <a:rPr lang="bg-BG" altLang="en-US" sz="3000" dirty="0">
                <a:ea typeface="MS PGothic" panose="020B0600070205080204" pitchFamily="34" charset="-128"/>
              </a:rPr>
              <a:t> 1, </a:t>
            </a:r>
            <a:r>
              <a:rPr lang="en-US" altLang="en-US" sz="3000" dirty="0">
                <a:ea typeface="MS PGothic" panose="020B0600070205080204" pitchFamily="34" charset="-128"/>
              </a:rPr>
              <a:t>since that is the only number possible to carry over from previous column</a:t>
            </a:r>
            <a:r>
              <a:rPr lang="bg-BG" altLang="en-US" sz="3000" dirty="0">
                <a:ea typeface="MS PGothic" panose="020B0600070205080204" pitchFamily="34" charset="-128"/>
              </a:rPr>
              <a:t>.</a:t>
            </a:r>
            <a:endParaRPr lang="en-US" altLang="en-US" sz="3000" dirty="0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3000" dirty="0">
                <a:ea typeface="MS PGothic" panose="020B0600070205080204" pitchFamily="34" charset="-128"/>
              </a:rPr>
              <a:t>    			   S E N D</a:t>
            </a:r>
            <a:endParaRPr lang="en-US" altLang="en-US" sz="3000" dirty="0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t-BR" altLang="en-US" sz="3000" dirty="0">
                <a:ea typeface="MS PGothic" panose="020B0600070205080204" pitchFamily="34" charset="-128"/>
              </a:rPr>
              <a:t>         		+          M O </a:t>
            </a:r>
            <a:r>
              <a:rPr lang="pt-BR" altLang="en-US" sz="3000" dirty="0" err="1">
                <a:ea typeface="MS PGothic" panose="020B0600070205080204" pitchFamily="34" charset="-128"/>
              </a:rPr>
              <a:t>R</a:t>
            </a:r>
            <a:r>
              <a:rPr lang="pt-BR" altLang="en-US" sz="3000" dirty="0">
                <a:ea typeface="MS PGothic" panose="020B0600070205080204" pitchFamily="34" charset="-128"/>
              </a:rPr>
              <a:t> E</a:t>
            </a:r>
            <a:endParaRPr lang="pt-BR" altLang="en-US" sz="3000" dirty="0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3000" dirty="0">
                <a:ea typeface="MS PGothic" panose="020B0600070205080204" pitchFamily="34" charset="-128"/>
              </a:rPr>
              <a:t>        		      ------------------</a:t>
            </a:r>
            <a:endParaRPr lang="en-US" altLang="en-US" sz="3000" dirty="0">
              <a:ea typeface="MS PGothic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t-BR" altLang="en-US" sz="3000" dirty="0">
                <a:ea typeface="MS PGothic" panose="020B0600070205080204" pitchFamily="34" charset="-128"/>
              </a:rPr>
              <a:t>       		        M O N E </a:t>
            </a:r>
            <a:r>
              <a:rPr lang="pt-BR" altLang="en-US" sz="3000" dirty="0" err="1">
                <a:ea typeface="MS PGothic" panose="020B0600070205080204" pitchFamily="34" charset="-128"/>
              </a:rPr>
              <a:t>Y</a:t>
            </a:r>
            <a:endParaRPr lang="bg-BG" altLang="en-US" sz="3000" b="1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>
                <a:ea typeface="MS PGothic" panose="020B0600070205080204" pitchFamily="34" charset="-128"/>
              </a:rPr>
              <a:t>Generate and test</a:t>
            </a:r>
            <a:endParaRPr lang="bg-BG" altLang="en-US">
              <a:ea typeface="MS PGothic" panose="020B0600070205080204" pitchFamily="34" charset="-128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5151" y="1438275"/>
            <a:ext cx="8482013" cy="5246688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bg-BG" altLang="en-US" sz="2800">
                <a:ea typeface="MS PGothic" panose="020B0600070205080204" pitchFamily="34" charset="-128"/>
              </a:rPr>
              <a:t>1.</a:t>
            </a:r>
            <a:r>
              <a:rPr lang="bg-BG" altLang="en-US">
                <a:ea typeface="MS PGothic" panose="020B0600070205080204" pitchFamily="34" charset="-128"/>
              </a:rPr>
              <a:t> </a:t>
            </a:r>
            <a:r>
              <a:rPr lang="en-US" altLang="en-US" sz="2800">
                <a:ea typeface="MS PGothic" panose="020B0600070205080204" pitchFamily="34" charset="-128"/>
              </a:rPr>
              <a:t>List all digits that have not yet been identified</a:t>
            </a:r>
            <a:r>
              <a:rPr lang="bg-BG" altLang="en-US" sz="2800">
                <a:ea typeface="MS PGothic" panose="020B0600070205080204" pitchFamily="34" charset="-128"/>
              </a:rPr>
              <a:t>;</a:t>
            </a:r>
            <a:endParaRPr lang="bg-BG" altLang="en-US" sz="2800">
              <a:ea typeface="MS PGothic" panose="020B0600070205080204" pitchFamily="34" charset="-128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bg-BG" altLang="en-US" sz="2800">
                <a:ea typeface="MS PGothic" panose="020B0600070205080204" pitchFamily="34" charset="-128"/>
              </a:rPr>
              <a:t>2. </a:t>
            </a:r>
            <a:r>
              <a:rPr lang="en-US" altLang="en-US" sz="2800">
                <a:ea typeface="MS PGothic" panose="020B0600070205080204" pitchFamily="34" charset="-128"/>
              </a:rPr>
              <a:t>Select a letter to start the procedure</a:t>
            </a:r>
            <a:r>
              <a:rPr lang="bg-BG" altLang="en-US" sz="2800">
                <a:ea typeface="MS PGothic" panose="020B0600070205080204" pitchFamily="34" charset="-128"/>
              </a:rPr>
              <a:t> (</a:t>
            </a:r>
            <a:r>
              <a:rPr lang="en-US" altLang="en-US" sz="2800">
                <a:ea typeface="MS PGothic" panose="020B0600070205080204" pitchFamily="34" charset="-128"/>
              </a:rPr>
              <a:t>generate</a:t>
            </a:r>
            <a:r>
              <a:rPr lang="bg-BG" altLang="en-US" sz="2800">
                <a:ea typeface="MS PGothic" panose="020B0600070205080204" pitchFamily="34" charset="-128"/>
              </a:rPr>
              <a:t>);</a:t>
            </a:r>
            <a:endParaRPr lang="bg-BG" altLang="en-US" sz="2800">
              <a:ea typeface="MS PGothic" panose="020B0600070205080204" pitchFamily="34" charset="-128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bg-BG" altLang="en-US" sz="2800">
                <a:ea typeface="MS PGothic" panose="020B0600070205080204" pitchFamily="34" charset="-128"/>
              </a:rPr>
              <a:t>3. </a:t>
            </a:r>
            <a:r>
              <a:rPr lang="en-US" altLang="en-US" sz="2800">
                <a:ea typeface="MS PGothic" panose="020B0600070205080204" pitchFamily="34" charset="-128"/>
              </a:rPr>
              <a:t>Follow a cycle of steps and testing</a:t>
            </a:r>
            <a:r>
              <a:rPr lang="bg-BG" altLang="en-US" sz="2800">
                <a:ea typeface="MS PGothic" panose="020B0600070205080204" pitchFamily="34" charset="-128"/>
              </a:rPr>
              <a:t>: 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en-US">
                <a:ea typeface="MS PGothic" panose="020B0600070205080204" pitchFamily="34" charset="-128"/>
              </a:rPr>
              <a:t>From the list of unidentified digits chose one and assign it as a substitute to the selected letter</a:t>
            </a:r>
            <a:r>
              <a:rPr lang="bg-BG" altLang="en-US">
                <a:ea typeface="MS PGothic" panose="020B0600070205080204" pitchFamily="34" charset="-128"/>
              </a:rPr>
              <a:t> (</a:t>
            </a:r>
            <a:r>
              <a:rPr lang="en-US" altLang="en-US">
                <a:ea typeface="MS PGothic" panose="020B0600070205080204" pitchFamily="34" charset="-128"/>
              </a:rPr>
              <a:t>remove it from the list</a:t>
            </a:r>
            <a:r>
              <a:rPr lang="bg-BG" altLang="en-US">
                <a:ea typeface="MS PGothic" panose="020B0600070205080204" pitchFamily="34" charset="-128"/>
              </a:rPr>
              <a:t>); </a:t>
            </a:r>
            <a:r>
              <a:rPr lang="en-US" altLang="en-US">
                <a:ea typeface="MS PGothic" panose="020B0600070205080204" pitchFamily="34" charset="-128"/>
              </a:rPr>
              <a:t>continue with letter substitution</a:t>
            </a:r>
            <a:r>
              <a:rPr lang="bg-BG" altLang="en-US">
                <a:ea typeface="MS PGothic" panose="020B0600070205080204" pitchFamily="34" charset="-128"/>
              </a:rPr>
              <a:t>; </a:t>
            </a:r>
            <a:endParaRPr lang="bg-BG" altLang="en-US">
              <a:ea typeface="MS PGothic" panose="020B0600070205080204" pitchFamily="34" charset="-128"/>
            </a:endParaRP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en-US">
                <a:ea typeface="MS PGothic" panose="020B0600070205080204" pitchFamily="34" charset="-128"/>
              </a:rPr>
              <a:t>If the assignment is not consistent</a:t>
            </a:r>
            <a:r>
              <a:rPr lang="bg-BG" altLang="en-US">
                <a:ea typeface="MS PGothic" panose="020B0600070205080204" pitchFamily="34" charset="-128"/>
              </a:rPr>
              <a:t>, </a:t>
            </a:r>
            <a:r>
              <a:rPr lang="en-US" altLang="en-US">
                <a:ea typeface="MS PGothic" panose="020B0600070205080204" pitchFamily="34" charset="-128"/>
              </a:rPr>
              <a:t>go back to step 3, if the assignment is complete the solution has been found</a:t>
            </a:r>
            <a:r>
              <a:rPr lang="bg-BG" altLang="en-US">
                <a:ea typeface="MS PGothic" panose="020B0600070205080204" pitchFamily="34" charset="-128"/>
              </a:rPr>
              <a:t>.</a:t>
            </a:r>
            <a:endParaRPr lang="bg-BG" altLang="en-US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Example</a:t>
            </a:r>
            <a:endParaRPr lang="en-GB" altLang="en-US">
              <a:ea typeface="MS PGothic" panose="020B0600070205080204" pitchFamily="34" charset="-128"/>
            </a:endParaRP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3550" y="1531939"/>
            <a:ext cx="2114550" cy="270827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   T </a:t>
            </a:r>
            <a:r>
              <a:rPr lang="en-US" altLang="en-US" sz="2800" b="1">
                <a:ea typeface="MS PGothic" panose="020B0600070205080204" pitchFamily="34" charset="-128"/>
              </a:rPr>
              <a:t>A</a:t>
            </a:r>
            <a:r>
              <a:rPr lang="en-US" altLang="en-US" sz="2800">
                <a:ea typeface="MS PGothic" panose="020B0600070205080204" pitchFamily="34" charset="-128"/>
              </a:rPr>
              <a:t> K E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             A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+ C </a:t>
            </a:r>
            <a:r>
              <a:rPr lang="en-US" altLang="en-US" sz="2800" b="1">
                <a:ea typeface="MS PGothic" panose="020B0600070205080204" pitchFamily="34" charset="-128"/>
              </a:rPr>
              <a:t>A</a:t>
            </a:r>
            <a:r>
              <a:rPr lang="en-US" altLang="en-US" sz="2800">
                <a:ea typeface="MS PGothic" panose="020B0600070205080204" pitchFamily="34" charset="-128"/>
              </a:rPr>
              <a:t> K E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    ----------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800">
                <a:ea typeface="MS PGothic" panose="020B0600070205080204" pitchFamily="34" charset="-128"/>
              </a:rPr>
              <a:t>    K </a:t>
            </a:r>
            <a:r>
              <a:rPr lang="en-US" altLang="en-US" sz="2800" b="1">
                <a:ea typeface="MS PGothic" panose="020B0600070205080204" pitchFamily="34" charset="-128"/>
              </a:rPr>
              <a:t>A</a:t>
            </a:r>
            <a:r>
              <a:rPr lang="en-US" altLang="en-US" sz="2800">
                <a:ea typeface="MS PGothic" panose="020B0600070205080204" pitchFamily="34" charset="-128"/>
              </a:rPr>
              <a:t> T E</a:t>
            </a:r>
            <a:endParaRPr lang="en-US" altLang="en-US" sz="2800">
              <a:ea typeface="MS PGothic" panose="020B0600070205080204" pitchFamily="34" charset="-128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en-US" sz="2800">
              <a:ea typeface="MS PGothic" panose="020B0600070205080204" pitchFamily="34" charset="-128"/>
            </a:endParaRPr>
          </a:p>
        </p:txBody>
      </p:sp>
      <p:sp>
        <p:nvSpPr>
          <p:cNvPr id="35843" name="Rectangle 3"/>
          <p:cNvSpPr txBox="1">
            <a:spLocks noChangeArrowheads="1"/>
          </p:cNvSpPr>
          <p:nvPr/>
        </p:nvSpPr>
        <p:spPr bwMode="auto">
          <a:xfrm>
            <a:off x="4113214" y="1516063"/>
            <a:ext cx="2116137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T 9 K 1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        9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+  C 9 K 1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----------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K 9 T 1</a:t>
            </a:r>
            <a:endParaRPr lang="en-US" altLang="en-US" sz="2800"/>
          </a:p>
        </p:txBody>
      </p:sp>
      <p:sp>
        <p:nvSpPr>
          <p:cNvPr id="35844" name="Rectangle 3"/>
          <p:cNvSpPr txBox="1">
            <a:spLocks noChangeArrowheads="1"/>
          </p:cNvSpPr>
          <p:nvPr/>
        </p:nvSpPr>
        <p:spPr bwMode="auto">
          <a:xfrm>
            <a:off x="6229350" y="1531939"/>
            <a:ext cx="4438650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C1 + K + K = T + 10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C3 + T + C = K  no carry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=&gt; C1=1 &amp; C3=1 </a:t>
            </a:r>
            <a:endParaRPr lang="en-US" altLang="en-US" sz="2800"/>
          </a:p>
          <a:p>
            <a:pPr algn="ctr">
              <a:buFont typeface="Wingdings" panose="05000000000000000000" pitchFamily="2" charset="2"/>
              <a:buNone/>
            </a:pPr>
            <a:r>
              <a:rPr lang="en-US" altLang="en-US" sz="2800" b="1"/>
              <a:t>K+C =8</a:t>
            </a:r>
            <a:r>
              <a:rPr lang="en-US" altLang="en-US" sz="2800"/>
              <a:t>        </a:t>
            </a:r>
            <a:endParaRPr lang="en-US" altLang="en-US" sz="2800"/>
          </a:p>
        </p:txBody>
      </p:sp>
      <p:sp>
        <p:nvSpPr>
          <p:cNvPr id="35845" name="Rectangle 3"/>
          <p:cNvSpPr txBox="1">
            <a:spLocks noChangeArrowheads="1"/>
          </p:cNvSpPr>
          <p:nvPr/>
        </p:nvSpPr>
        <p:spPr bwMode="auto">
          <a:xfrm>
            <a:off x="1735138" y="4222750"/>
            <a:ext cx="8750300" cy="2635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	 T 9 8 1   CYCLE  A   E   K   C   T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  	  	 9   ========================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+  0 9 8 1    #1    	 9   1    8   </a:t>
            </a:r>
            <a:r>
              <a:rPr lang="en-US" altLang="en-US" sz="2800">
                <a:solidFill>
                  <a:schemeClr val="accent1"/>
                </a:solidFill>
              </a:rPr>
              <a:t>[0]</a:t>
            </a:r>
            <a:endParaRPr lang="en-US" altLang="en-US" sz="280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	----------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	 8 9 T 1</a:t>
            </a:r>
            <a:endParaRPr lang="en-US" altLang="en-US" sz="2800"/>
          </a:p>
        </p:txBody>
      </p:sp>
      <p:cxnSp>
        <p:nvCxnSpPr>
          <p:cNvPr id="35846" name="Straight Arrow Connector 3"/>
          <p:cNvCxnSpPr>
            <a:cxnSpLocks noChangeShapeType="1"/>
          </p:cNvCxnSpPr>
          <p:nvPr/>
        </p:nvCxnSpPr>
        <p:spPr bwMode="auto">
          <a:xfrm flipH="1" flipV="1">
            <a:off x="3848100" y="5795964"/>
            <a:ext cx="3505200" cy="604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7" name="Straight Connector 6"/>
          <p:cNvCxnSpPr>
            <a:cxnSpLocks noChangeShapeType="1"/>
          </p:cNvCxnSpPr>
          <p:nvPr/>
        </p:nvCxnSpPr>
        <p:spPr bwMode="auto">
          <a:xfrm>
            <a:off x="7337425" y="5845175"/>
            <a:ext cx="0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48" name="TextBox 1"/>
          <p:cNvSpPr txBox="1">
            <a:spLocks noChangeArrowheads="1"/>
          </p:cNvSpPr>
          <p:nvPr/>
        </p:nvSpPr>
        <p:spPr bwMode="auto">
          <a:xfrm>
            <a:off x="7562851" y="6003925"/>
            <a:ext cx="262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No number starts with 0</a:t>
            </a:r>
            <a:endParaRPr lang="en-US" altLang="en-US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1812925" y="457200"/>
            <a:ext cx="8229600" cy="884238"/>
          </a:xfrm>
        </p:spPr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Example</a:t>
            </a:r>
            <a:endParaRPr lang="en-GB" altLang="en-US">
              <a:ea typeface="MS PGothic" panose="020B0600070205080204" pitchFamily="34" charset="-128"/>
            </a:endParaRPr>
          </a:p>
        </p:txBody>
      </p:sp>
      <p:sp>
        <p:nvSpPr>
          <p:cNvPr id="37890" name="Rectangle 3"/>
          <p:cNvSpPr txBox="1">
            <a:spLocks noChangeArrowheads="1"/>
          </p:cNvSpPr>
          <p:nvPr/>
        </p:nvSpPr>
        <p:spPr bwMode="auto">
          <a:xfrm>
            <a:off x="1735138" y="4222750"/>
            <a:ext cx="8750300" cy="2635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	  3 9 6 1   CYCLE  A   E   K   C   T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   		  9   ========================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+   2 9 6 1    	#1    	  9   1   8   [0]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	----------   	 #2   	  9   1   7  </a:t>
            </a:r>
            <a:r>
              <a:rPr lang="en-US" altLang="en-US" sz="2800">
                <a:solidFill>
                  <a:schemeClr val="accent1"/>
                </a:solidFill>
              </a:rPr>
              <a:t> [1] </a:t>
            </a:r>
            <a:endParaRPr lang="en-US" altLang="en-US" sz="280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	  6 9 3 1   	 #3   	  9   1   6    2    3</a:t>
            </a:r>
            <a:endParaRPr lang="en-US" altLang="en-US" sz="2800"/>
          </a:p>
        </p:txBody>
      </p:sp>
      <p:sp>
        <p:nvSpPr>
          <p:cNvPr id="37891" name="Rectangle 3"/>
          <p:cNvSpPr txBox="1">
            <a:spLocks noChangeArrowheads="1"/>
          </p:cNvSpPr>
          <p:nvPr/>
        </p:nvSpPr>
        <p:spPr bwMode="auto">
          <a:xfrm>
            <a:off x="1701800" y="1452563"/>
            <a:ext cx="8750300" cy="2635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	  T 9 7 1   CYCLE  A   E   K   C   T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  		 9   ========================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    +  1 9 7 1    #1    	  9   1   8    [0]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	----------    #2    	  9   1   7    [1] </a:t>
            </a:r>
            <a:endParaRPr lang="en-US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	 7 9 T 1					</a:t>
            </a:r>
            <a:r>
              <a:rPr lang="en-US" altLang="en-US" sz="1600"/>
              <a:t>already taken E=1</a:t>
            </a:r>
            <a:endParaRPr lang="en-US" altLang="en-US" sz="2800"/>
          </a:p>
        </p:txBody>
      </p:sp>
      <p:cxnSp>
        <p:nvCxnSpPr>
          <p:cNvPr id="37892" name="Straight Arrow Connector 2"/>
          <p:cNvCxnSpPr>
            <a:cxnSpLocks noChangeShapeType="1"/>
          </p:cNvCxnSpPr>
          <p:nvPr/>
        </p:nvCxnSpPr>
        <p:spPr bwMode="auto">
          <a:xfrm flipH="1" flipV="1">
            <a:off x="6340475" y="1943101"/>
            <a:ext cx="882650" cy="1192213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3" name="Rectangle 3"/>
          <p:cNvSpPr txBox="1">
            <a:spLocks noChangeArrowheads="1"/>
          </p:cNvSpPr>
          <p:nvPr/>
        </p:nvSpPr>
        <p:spPr bwMode="auto">
          <a:xfrm>
            <a:off x="9224963" y="417513"/>
            <a:ext cx="2151062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22783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22783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278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   </a:t>
            </a:r>
            <a:r>
              <a:rPr lang="en-US" altLang="en-US" sz="2000"/>
              <a:t>T 9 K 1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/>
              <a:t>              9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/>
              <a:t>+  C 9 K 1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/>
              <a:t>    ----------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/>
              <a:t>     K 9 T 1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1"/>
              <a:t>K+C =8</a:t>
            </a:r>
            <a:r>
              <a:rPr lang="en-US" altLang="en-US" sz="2000"/>
              <a:t>        </a:t>
            </a:r>
            <a:endParaRPr lang="en-US" altLang="en-US" sz="2000"/>
          </a:p>
          <a:p>
            <a:pPr>
              <a:buFont typeface="Wingdings" panose="05000000000000000000" pitchFamily="2" charset="2"/>
              <a:buNone/>
            </a:pPr>
            <a:endParaRPr lang="en-US" altLang="en-US" sz="2000"/>
          </a:p>
        </p:txBody>
      </p:sp>
      <p:cxnSp>
        <p:nvCxnSpPr>
          <p:cNvPr id="37894" name="Straight Arrow Connector 2"/>
          <p:cNvCxnSpPr>
            <a:cxnSpLocks noChangeShapeType="1"/>
          </p:cNvCxnSpPr>
          <p:nvPr/>
        </p:nvCxnSpPr>
        <p:spPr bwMode="auto">
          <a:xfrm flipH="1" flipV="1">
            <a:off x="7781926" y="3398839"/>
            <a:ext cx="333375" cy="414337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5" name="Straight Arrow Connector 2"/>
          <p:cNvCxnSpPr>
            <a:cxnSpLocks noChangeShapeType="1"/>
          </p:cNvCxnSpPr>
          <p:nvPr/>
        </p:nvCxnSpPr>
        <p:spPr bwMode="auto">
          <a:xfrm flipH="1">
            <a:off x="7688263" y="2949576"/>
            <a:ext cx="1536700" cy="320675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  <a:endParaRPr lang="en-US"/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/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/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/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  <a:endParaRPr lang="en-US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  <a:endParaRPr lang="en-US" sz="2400" dirty="0"/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  <a:endParaRPr lang="en-US" sz="2400" dirty="0"/>
          </a:p>
          <a:p>
            <a:pPr lvl="1" eaLnBrk="1" hangingPunct="1"/>
            <a:r>
              <a:rPr lang="en-US" sz="2000" dirty="0"/>
              <a:t>The path to the goal is the important thing</a:t>
            </a:r>
            <a:endParaRPr lang="en-US" sz="2000" dirty="0"/>
          </a:p>
          <a:p>
            <a:pPr lvl="1" eaLnBrk="1" hangingPunct="1"/>
            <a:r>
              <a:rPr lang="en-US" sz="2000" dirty="0"/>
              <a:t>Paths have various costs, depths</a:t>
            </a:r>
            <a:endParaRPr lang="en-US" sz="2000" dirty="0"/>
          </a:p>
          <a:p>
            <a:pPr lvl="1" eaLnBrk="1" hangingPunct="1"/>
            <a:r>
              <a:rPr lang="en-US" sz="2000" dirty="0"/>
              <a:t>Heuristics give problem-specific guidance</a:t>
            </a:r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  <a:endParaRPr lang="en-US" sz="2400" dirty="0"/>
          </a:p>
          <a:p>
            <a:pPr lvl="1" eaLnBrk="1" hangingPunct="1"/>
            <a:r>
              <a:rPr lang="en-US" sz="2000" dirty="0"/>
              <a:t>The goal itself is important, not the path</a:t>
            </a:r>
            <a:endParaRPr lang="en-US" sz="2000" dirty="0"/>
          </a:p>
          <a:p>
            <a:pPr lvl="1" eaLnBrk="1" hangingPunct="1"/>
            <a:r>
              <a:rPr lang="en-US" sz="2000" dirty="0"/>
              <a:t>All paths at the same depth (for some formulations)</a:t>
            </a:r>
            <a:endParaRPr lang="en-US" sz="2000" dirty="0"/>
          </a:p>
          <a:p>
            <a:pPr lvl="1" eaLnBrk="1" hangingPunct="1"/>
            <a:r>
              <a:rPr lang="en-US" sz="2000" dirty="0"/>
              <a:t>CSPs are specialized for identification problems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  <a:endParaRPr lang="en-US" sz="2000" dirty="0"/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  <a:endParaRPr lang="en-US" sz="1900" dirty="0"/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  <a:endParaRPr lang="en-US" sz="19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  <a:endParaRPr lang="en-US" sz="2000" dirty="0"/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  <a:endParaRPr lang="en-US" sz="1900" dirty="0"/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</a:t>
            </a: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  <a:endParaRPr lang="en-US" sz="19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dirty="0"/>
              <a:t>	</a:t>
            </a: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  <a:endParaRPr lang="en-US" sz="19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  <a:endParaRPr lang="en-US" sz="19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  <a:endParaRPr lang="en-US" sz="19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/>
              <a:t> 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  <a:endParaRPr 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Standard search formulation of CSPs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 defined by the values assigned so far (partial assignments)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Initial state: the empty assignment, {}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Successor function: assign a value to an unassigned variable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Goal test: the current assignment is complete and satisfies all constraints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We’ll start with the straightforward, naïve approach, then improve it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  <a:endParaRPr lang="en-US"/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  <a:endParaRPr lang="en-US" sz="2800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  <a:endParaRPr lang="en-US" dirty="0"/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  <a:endParaRPr lang="en-US" sz="2400" dirty="0"/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  <a:endParaRPr lang="en-US" sz="2000" dirty="0"/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  <a:endParaRPr lang="en-US" sz="2000" dirty="0"/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  <a:endParaRPr lang="en-US" sz="2400" dirty="0"/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  <a:endParaRPr lang="en-US" sz="24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  <a:endParaRPr 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2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3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4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  <a:endParaRPr lang="en-US" sz="4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dirty="0"/>
              <a:t>Standard search problems:</a:t>
            </a: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State is a “black box”: arbitrary data structure</a:t>
            </a: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Goal test can be any function over states</a:t>
            </a: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Successor function can also be anything</a:t>
            </a: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1600" dirty="0"/>
              <a:t>Constraint satisfaction problems (CSPs):</a:t>
            </a: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A special subset of search problems</a:t>
            </a: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State is defined by </a:t>
            </a:r>
            <a:r>
              <a:rPr lang="en-US" sz="1600" dirty="0">
                <a:solidFill>
                  <a:srgbClr val="CC0000"/>
                </a:solidFill>
              </a:rPr>
              <a:t>variables </a:t>
            </a:r>
            <a:r>
              <a:rPr lang="en-US" sz="16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16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600" dirty="0"/>
              <a:t>  with values from a </a:t>
            </a:r>
            <a:r>
              <a:rPr lang="en-US" sz="1600" dirty="0">
                <a:solidFill>
                  <a:srgbClr val="CC0000"/>
                </a:solidFill>
              </a:rPr>
              <a:t>domain </a:t>
            </a:r>
            <a:r>
              <a:rPr lang="en-US" sz="16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600" dirty="0"/>
              <a:t>(sometimes </a:t>
            </a:r>
            <a:r>
              <a:rPr lang="en-US" sz="1600" b="1" i="1" dirty="0">
                <a:latin typeface="Times New Roman" pitchFamily="18" charset="0"/>
              </a:rPr>
              <a:t>D</a:t>
            </a:r>
            <a:r>
              <a:rPr lang="en-US" sz="1600" dirty="0"/>
              <a:t> depends on </a:t>
            </a:r>
            <a:r>
              <a:rPr lang="en-US" sz="1600" b="1" i="1" dirty="0" err="1">
                <a:latin typeface="Times New Roman" pitchFamily="18" charset="0"/>
              </a:rPr>
              <a:t>i</a:t>
            </a:r>
            <a:r>
              <a:rPr lang="en-US" sz="1600" dirty="0"/>
              <a:t>)</a:t>
            </a:r>
            <a:endParaRPr lang="en-US" sz="16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Goal test is a </a:t>
            </a:r>
            <a:r>
              <a:rPr lang="en-US" sz="1600" dirty="0">
                <a:solidFill>
                  <a:srgbClr val="CC0000"/>
                </a:solidFill>
              </a:rPr>
              <a:t>set of constraints </a:t>
            </a:r>
            <a:r>
              <a:rPr lang="en-US" sz="1600" dirty="0"/>
              <a:t>specifying allowable combinations of values for subsets of variables</a:t>
            </a: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1600" dirty="0"/>
              <a:t>Simple example of a </a:t>
            </a:r>
            <a:r>
              <a:rPr lang="en-US" sz="1600" i="1" dirty="0"/>
              <a:t>formal representation language</a:t>
            </a:r>
            <a:endParaRPr lang="en-US" sz="1600" i="1" dirty="0"/>
          </a:p>
          <a:p>
            <a:pPr eaLnBrk="1" hangingPunct="1">
              <a:lnSpc>
                <a:spcPct val="80000"/>
              </a:lnSpc>
            </a:pPr>
            <a:endParaRPr lang="en-US" sz="1600" i="1" dirty="0"/>
          </a:p>
          <a:p>
            <a:pPr eaLnBrk="1" hangingPunct="1">
              <a:lnSpc>
                <a:spcPct val="80000"/>
              </a:lnSpc>
            </a:pPr>
            <a:r>
              <a:rPr lang="en-US" sz="1600" dirty="0"/>
              <a:t>Allows useful general-purpose algorithms with more power than standard search algorithms</a:t>
            </a: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  <a:endParaRPr lang="en-US" sz="2400" dirty="0"/>
          </a:p>
          <a:p>
            <a:pPr eaLnBrk="1" hangingPunct="1"/>
            <a:r>
              <a:rPr lang="en-US" sz="2400" dirty="0"/>
              <a:t>What are the choice points?</a:t>
            </a:r>
            <a:endParaRPr lang="en-US" sz="24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118475" y="5974081"/>
            <a:ext cx="3581400" cy="400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  <a:endParaRPr lang="en-US" dirty="0"/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General-purpose ideas give huge gains in speed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Ordering:</a:t>
            </a:r>
            <a:endParaRPr lang="en-US" sz="2400" dirty="0"/>
          </a:p>
          <a:p>
            <a:pPr lvl="1" eaLnBrk="1" hangingPunct="1"/>
            <a:r>
              <a:rPr lang="en-US" sz="2000" dirty="0"/>
              <a:t>Which variable should be assigned next?</a:t>
            </a:r>
            <a:endParaRPr lang="en-US" sz="2000" dirty="0"/>
          </a:p>
          <a:p>
            <a:pPr lvl="1" eaLnBrk="1" hangingPunct="1"/>
            <a:r>
              <a:rPr lang="en-US" sz="2000" dirty="0"/>
              <a:t>In what order should its values be tried?</a:t>
            </a:r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Filtering: Can we detect inevitable failure early?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Structure: Can we exploit the problem structure?</a:t>
            </a:r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000" dirty="0"/>
              <a:t>Filtering: Keep track of domains for unassigned variables and cross off bad options</a:t>
            </a:r>
            <a:endParaRPr lang="en-US" sz="2000" dirty="0"/>
          </a:p>
          <a:p>
            <a:pPr eaLnBrk="1" hangingPunct="1"/>
            <a:r>
              <a:rPr lang="en-US" sz="2000" dirty="0"/>
              <a:t>Forward checking: Cross off values that violate a constraint when added to the existing assignment</a:t>
            </a:r>
            <a:endParaRPr lang="en-US" sz="2000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  <a:endParaRPr lang="en-US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1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  <a:endParaRPr lang="en-US" sz="1200" dirty="0">
              <a:latin typeface="Calibri" pitchFamily="34" charset="0"/>
            </a:endParaRP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  <a:endParaRPr lang="en-US" sz="3600" dirty="0"/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  <a:endParaRPr lang="en-US" sz="24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1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1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  <a:endParaRPr lang="en-US" sz="1200" dirty="0">
              <a:latin typeface="Calibri" pitchFamily="34" charset="0"/>
            </a:endParaRP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  <a:endParaRPr lang="en-US" sz="15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  <a:endParaRPr lang="en-US" sz="3600" dirty="0"/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CSP Efficiency: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Introducing heuristics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uk-UA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General-purpose methods can give large gains in speed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uk-UA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Which variable should be assigned next?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 what order should its values be tried?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we detect inevitable failure early?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we take advantage of problem structure?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500" y="5029582"/>
            <a:ext cx="3809500" cy="18284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Heuristic 1: Minimum Remaining Values</a:t>
            </a:r>
            <a:endParaRPr lang="en-US" dirty="0"/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  <a:endParaRPr lang="en-US" sz="2800" dirty="0"/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 – fail fast!</a:t>
            </a:r>
            <a:endParaRPr lang="en-US" sz="2800" dirty="0"/>
          </a:p>
          <a:p>
            <a:pPr eaLnBrk="1" hangingPunct="1"/>
            <a:r>
              <a:rPr lang="en-US" sz="2800" dirty="0"/>
              <a:t>Also called “most constrained variable”</a:t>
            </a:r>
            <a:endParaRPr lang="en-US" sz="2800" dirty="0"/>
          </a:p>
          <a:p>
            <a:pPr eaLnBrk="1" hangingPunct="1"/>
            <a:r>
              <a:rPr lang="en-US" sz="2800" dirty="0"/>
              <a:t>“Fail-fast” ordering</a:t>
            </a:r>
            <a:endParaRPr lang="en-US" sz="2800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1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  <a:endParaRPr 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033588" y="4441826"/>
            <a:ext cx="7848600" cy="2416175"/>
          </a:xfrm>
        </p:spPr>
        <p:txBody>
          <a:bodyPr/>
          <a:lstStyle/>
          <a:p>
            <a:r>
              <a:rPr lang="en-US" altLang="en-US" sz="2400" i="1" dirty="0">
                <a:ea typeface="MS PGothic" panose="020B0600070205080204" pitchFamily="34" charset="-128"/>
              </a:rPr>
              <a:t>Heuristic Rule</a:t>
            </a:r>
            <a:r>
              <a:rPr lang="en-US" altLang="en-US" sz="2400" dirty="0">
                <a:ea typeface="MS PGothic" panose="020B0600070205080204" pitchFamily="34" charset="-128"/>
              </a:rPr>
              <a:t>: select variable that is </a:t>
            </a:r>
            <a:r>
              <a:rPr lang="en-US" altLang="en-US" sz="2400" b="1" dirty="0">
                <a:ea typeface="MS PGothic" panose="020B0600070205080204" pitchFamily="34" charset="-128"/>
              </a:rPr>
              <a:t>involved in the largest number of constraints </a:t>
            </a:r>
            <a:r>
              <a:rPr lang="en-US" altLang="en-US" sz="2400" dirty="0">
                <a:ea typeface="MS PGothic" panose="020B0600070205080204" pitchFamily="34" charset="-128"/>
              </a:rPr>
              <a:t>on other unassigned variables.</a:t>
            </a:r>
            <a:endParaRPr lang="en-US" altLang="en-US" sz="2400" dirty="0">
              <a:ea typeface="MS PGothic" panose="020B0600070205080204" pitchFamily="34" charset="-128"/>
            </a:endParaRPr>
          </a:p>
          <a:p>
            <a:r>
              <a:rPr lang="en-US" altLang="en-US" sz="2400" b="1" dirty="0">
                <a:ea typeface="MS PGothic" panose="020B0600070205080204" pitchFamily="34" charset="-128"/>
              </a:rPr>
              <a:t>Degree heuristic </a:t>
            </a:r>
            <a:r>
              <a:rPr lang="en-US" altLang="en-US" sz="2400" dirty="0">
                <a:ea typeface="MS PGothic" panose="020B0600070205080204" pitchFamily="34" charset="-128"/>
              </a:rPr>
              <a:t>can be useful as a tie breaker</a:t>
            </a:r>
            <a:endParaRPr lang="en-US" altLang="en-US" sz="2400" dirty="0">
              <a:ea typeface="MS PGothic" panose="020B0600070205080204" pitchFamily="34" charset="-128"/>
            </a:endParaRPr>
          </a:p>
        </p:txBody>
      </p:sp>
      <p:pic>
        <p:nvPicPr>
          <p:cNvPr id="58371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6840" y="1981200"/>
            <a:ext cx="7848600" cy="2012950"/>
          </a:xfr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-457200" y="-55562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4" tIns="45718" rIns="91434" bIns="45718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80604020202020204" pitchFamily="34" charset="0"/>
              </a:defRPr>
            </a:lvl9pPr>
          </a:lstStyle>
          <a:p>
            <a:r>
              <a:rPr lang="en-US" kern="0" dirty="0"/>
              <a:t>Heuristic 2: Degree heuristic</a:t>
            </a:r>
            <a:endParaRPr lang="en-US" kern="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Heuristic 3: Least Constraining Value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3505200"/>
            <a:ext cx="11658600" cy="2895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Value Ordering: Least Constraining Value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Given a choice of variable, choose the </a:t>
            </a:r>
            <a:r>
              <a:rPr lang="en-US" sz="2000" i="1" dirty="0"/>
              <a:t>least constraining value</a:t>
            </a:r>
            <a:endParaRPr lang="en-US" sz="2000" i="1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I.e., the one that rules out the fewest values in the remaining variables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Note that it may take some computation to determine this!  (E.g., rerunning filtering)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Why least rather than most? </a:t>
            </a:r>
            <a:r>
              <a:rPr lang="en-US" altLang="en-US" sz="1800" dirty="0">
                <a:ea typeface="MS PGothic" panose="020B0600070205080204" pitchFamily="34" charset="-128"/>
              </a:rPr>
              <a:t>leaves the maximum flexibility for subsequent variable assignments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Combining these ordering ideas makes 1000 queens feasible</a:t>
            </a:r>
            <a:endParaRPr 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17600"/>
            <a:ext cx="784860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/>
              <a:t> 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  <a:endParaRPr lang="en-US"/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  <a:endParaRPr lang="en-US" dirty="0"/>
          </a:p>
          <a:p>
            <a:pPr lvl="1" eaLnBrk="1" hangingPunct="1"/>
            <a:r>
              <a:rPr lang="en-US" dirty="0"/>
              <a:t>Variables:</a:t>
            </a:r>
            <a:endParaRPr lang="en-US" dirty="0"/>
          </a:p>
          <a:p>
            <a:pPr lvl="1" eaLnBrk="1" hangingPunct="1"/>
            <a:r>
              <a:rPr lang="en-US" dirty="0"/>
              <a:t>Domains:</a:t>
            </a:r>
            <a:endParaRPr lang="en-US" dirty="0"/>
          </a:p>
          <a:p>
            <a:pPr lvl="1" eaLnBrk="1" hangingPunct="1"/>
            <a:r>
              <a:rPr lang="en-US" dirty="0"/>
              <a:t>Constraints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  <a:endParaRPr lang="en-US" dirty="0"/>
          </a:p>
          <a:p>
            <a:pPr lvl="1" eaLnBrk="1" hangingPunct="1"/>
            <a:r>
              <a:rPr lang="en-US" dirty="0"/>
              <a:t>Variables:</a:t>
            </a:r>
            <a:endParaRPr lang="en-US" dirty="0"/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  <a:endParaRPr lang="en-US" dirty="0"/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  <a:endParaRPr lang="en-US" dirty="0"/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9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  <a:endParaRPr 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  <a:endParaRPr lang="en-US" sz="24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10.xml><?xml version="1.0" encoding="utf-8"?>
<p:tagLst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1.xml><?xml version="1.0" encoding="utf-8"?>
<p:tagLst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2.xml><?xml version="1.0" encoding="utf-8"?>
<p:tagLst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3.xml><?xml version="1.0" encoding="utf-8"?>
<p:tagLst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4.xml><?xml version="1.0" encoding="utf-8"?>
<p:tagLst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5.xml><?xml version="1.0" encoding="utf-8"?>
<p:tagLst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6.xml><?xml version="1.0" encoding="utf-8"?>
<p:tagLst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7.xml><?xml version="1.0" encoding="utf-8"?>
<p:tagLst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8.xml><?xml version="1.0" encoding="utf-8"?>
<p:tagLst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19.xml><?xml version="1.0" encoding="utf-8"?>
<p:tagLst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.xml><?xml version="1.0" encoding="utf-8"?>
<p:tagLst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20.xml><?xml version="1.0" encoding="utf-8"?>
<p:tagLst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1.xml><?xml version="1.0" encoding="utf-8"?>
<p:tagLst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2.xml><?xml version="1.0" encoding="utf-8"?>
<p:tagLst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3.xml><?xml version="1.0" encoding="utf-8"?>
<p:tagLst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4.xml><?xml version="1.0" encoding="utf-8"?>
<p:tagLst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5.xml><?xml version="1.0" encoding="utf-8"?>
<p:tagLst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6.xml><?xml version="1.0" encoding="utf-8"?>
<p:tagLst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4.xml><?xml version="1.0" encoding="utf-8"?>
<p:tagLst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5.xml><?xml version="1.0" encoding="utf-8"?>
<p:tagLst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6.xml><?xml version="1.0" encoding="utf-8"?>
<p:tagLst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7.xml><?xml version="1.0" encoding="utf-8"?>
<p:tagLst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8.xml><?xml version="1.0" encoding="utf-8"?>
<p:tagLst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ags/tag9.xml><?xml version="1.0" encoding="utf-8"?>
<p:tagLst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0</TotalTime>
  <Words>9515</Words>
  <Application>WPS Presentation</Application>
  <PresentationFormat>Widescreen</PresentationFormat>
  <Paragraphs>441</Paragraphs>
  <Slides>41</Slides>
  <Notes>18</Notes>
  <HiddenSlides>0</HiddenSlides>
  <MMClips>4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Arial</vt:lpstr>
      <vt:lpstr>SimSun</vt:lpstr>
      <vt:lpstr>Wingdings</vt:lpstr>
      <vt:lpstr>Arimo</vt:lpstr>
      <vt:lpstr>Calibri</vt:lpstr>
      <vt:lpstr>DejaVu Sans</vt:lpstr>
      <vt:lpstr>MT Extra</vt:lpstr>
      <vt:lpstr>Times New Roman</vt:lpstr>
      <vt:lpstr>MS PGothic</vt:lpstr>
      <vt:lpstr>MS PGothic</vt:lpstr>
      <vt:lpstr>Symbol</vt:lpstr>
      <vt:lpstr>微软雅黑</vt:lpstr>
      <vt:lpstr>Droid Sans Fallback</vt:lpstr>
      <vt:lpstr>Arial Unicode MS</vt:lpstr>
      <vt:lpstr>Daniel</vt:lpstr>
      <vt:lpstr>dan-berkeley-nlp-v1</vt:lpstr>
      <vt:lpstr>Artificial Intelligence </vt:lpstr>
      <vt:lpstr>What is Search For?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Example: Cryptarithmetic</vt:lpstr>
      <vt:lpstr>Crypto-arithmetic</vt:lpstr>
      <vt:lpstr>Solving directions</vt:lpstr>
      <vt:lpstr>Finding “0”</vt:lpstr>
      <vt:lpstr>Finding “0”/”9”</vt:lpstr>
      <vt:lpstr>Finding “1”</vt:lpstr>
      <vt:lpstr>Generate and test</vt:lpstr>
      <vt:lpstr>Example</vt:lpstr>
      <vt:lpstr>Example</vt:lpstr>
      <vt:lpstr>Example: Sudoku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Video of Demo Coloring – Backtracking with Forward Checking – Complex Graph</vt:lpstr>
      <vt:lpstr>Improving CSP Efficiency: Ordering</vt:lpstr>
      <vt:lpstr>Heuristic 1: Minimum Remaining Values</vt:lpstr>
      <vt:lpstr>PowerPoint 演示文稿</vt:lpstr>
      <vt:lpstr>Heuristic 3: Least Constraining Value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vasil</cp:lastModifiedBy>
  <cp:revision>2170</cp:revision>
  <cp:lastPrinted>2020-03-24T13:49:35Z</cp:lastPrinted>
  <dcterms:created xsi:type="dcterms:W3CDTF">2020-03-24T13:49:35Z</dcterms:created>
  <dcterms:modified xsi:type="dcterms:W3CDTF">2020-03-24T13:49:35Z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